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486" r:id="rId3"/>
    <p:sldId id="521" r:id="rId4"/>
    <p:sldId id="572" r:id="rId5"/>
    <p:sldId id="574" r:id="rId6"/>
    <p:sldId id="575" r:id="rId7"/>
    <p:sldId id="576" r:id="rId8"/>
    <p:sldId id="577" r:id="rId9"/>
    <p:sldId id="578" r:id="rId10"/>
    <p:sldId id="579" r:id="rId11"/>
    <p:sldId id="580" r:id="rId12"/>
    <p:sldId id="668" r:id="rId13"/>
    <p:sldId id="665" r:id="rId14"/>
    <p:sldId id="581" r:id="rId15"/>
    <p:sldId id="582" r:id="rId16"/>
    <p:sldId id="583" r:id="rId17"/>
    <p:sldId id="672" r:id="rId18"/>
    <p:sldId id="644" r:id="rId19"/>
    <p:sldId id="645" r:id="rId20"/>
    <p:sldId id="647" r:id="rId21"/>
    <p:sldId id="648" r:id="rId22"/>
    <p:sldId id="649" r:id="rId23"/>
    <p:sldId id="650" r:id="rId24"/>
    <p:sldId id="651" r:id="rId25"/>
    <p:sldId id="669" r:id="rId26"/>
    <p:sldId id="670" r:id="rId27"/>
    <p:sldId id="671" r:id="rId28"/>
    <p:sldId id="673" r:id="rId29"/>
    <p:sldId id="674" r:id="rId30"/>
    <p:sldId id="675" r:id="rId31"/>
    <p:sldId id="676" r:id="rId32"/>
    <p:sldId id="677" r:id="rId33"/>
    <p:sldId id="659" r:id="rId34"/>
    <p:sldId id="66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8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81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15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9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22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42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96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29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0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55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03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90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3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38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61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9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0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84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0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6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6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2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6 – Data Transformation with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r>
              <a:rPr lang="en-US" sz="1400" i="1" dirty="0">
                <a:solidFill>
                  <a:srgbClr val="0000FF"/>
                </a:solidFill>
              </a:rPr>
              <a:t> –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wider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1938" y="3429000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/>
              <a:t>Topic 6: Data Transformation with </a:t>
            </a:r>
            <a:r>
              <a:rPr lang="en-US" dirty="0" err="1"/>
              <a:t>dplyr</a:t>
            </a:r>
            <a:r>
              <a:rPr lang="en-US" dirty="0"/>
              <a:t> – Part 2</a:t>
            </a:r>
            <a:br>
              <a:rPr lang="en-US" dirty="0"/>
            </a:b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3C8441-4891-7444-9FD7-153B71C2A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292"/>
            <a:ext cx="12192000" cy="4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Right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shot 2017-08-23 10.08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90" y="4169305"/>
            <a:ext cx="3150000" cy="1800000"/>
          </a:xfrm>
          <a:prstGeom prst="rect">
            <a:avLst/>
          </a:prstGeom>
        </p:spPr>
      </p:pic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0734" y="447644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302956" y="3682999"/>
            <a:ext cx="2387600" cy="79344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2" y="607898"/>
            <a:ext cx="3140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right_join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260037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0.2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55" y="4065412"/>
            <a:ext cx="2943578" cy="2120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Full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61248" y="436515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12067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243470" y="3682999"/>
            <a:ext cx="2447086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4"/>
            <a:endCxn id="10" idx="0"/>
          </p:cNvCxnSpPr>
          <p:nvPr/>
        </p:nvCxnSpPr>
        <p:spPr>
          <a:xfrm>
            <a:off x="3694290" y="3682999"/>
            <a:ext cx="1549181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3" y="607898"/>
            <a:ext cx="294939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full_join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141971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842C-CBFC-FD43-B860-F5F5AAAE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– common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427D-49C4-D848-9CA7-7F0D81DB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B3A8875-EFD5-6A41-8416-F9C30A0A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5" y="1564105"/>
            <a:ext cx="5875344" cy="471242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74A72AF-861E-E549-A3A2-CA9EC683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57" y="1416963"/>
            <a:ext cx="5550187" cy="5049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DC799-A6A3-F546-ACCA-C2159BE9382E}"/>
              </a:ext>
            </a:extLst>
          </p:cNvPr>
          <p:cNvSpPr/>
          <p:nvPr/>
        </p:nvSpPr>
        <p:spPr>
          <a:xfrm>
            <a:off x="6697557" y="2286001"/>
            <a:ext cx="5225738" cy="1142999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3BC78-5415-EA4D-952B-A718D49338CF}"/>
              </a:ext>
            </a:extLst>
          </p:cNvPr>
          <p:cNvSpPr/>
          <p:nvPr/>
        </p:nvSpPr>
        <p:spPr>
          <a:xfrm>
            <a:off x="268704" y="2721814"/>
            <a:ext cx="5674895" cy="1320797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6.1 – </a:t>
            </a:r>
            <a:r>
              <a:rPr lang="en-US" b="1" dirty="0" err="1">
                <a:solidFill>
                  <a:srgbClr val="008000"/>
                </a:solidFill>
              </a:rPr>
              <a:t>left_join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October 2017, filter all observations for mace head</a:t>
            </a:r>
          </a:p>
          <a:p>
            <a:r>
              <a:rPr lang="en-US" dirty="0"/>
              <a:t>Create hourly observations (mean) of wind energy generated</a:t>
            </a:r>
          </a:p>
          <a:p>
            <a:r>
              <a:rPr lang="en-US" dirty="0"/>
              <a:t>Join the data sets</a:t>
            </a:r>
          </a:p>
          <a:p>
            <a:r>
              <a:rPr lang="en-US" dirty="0"/>
              <a:t>Plot the wind speed v wind energy generated, and add a model (also use jitter to show more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F06FC-CDF4-274D-9C54-CD881B2B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86" y="1558896"/>
            <a:ext cx="5255914" cy="47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Filtering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observations in the same way as mutating joins, but affect the observations, not the variables</a:t>
            </a:r>
          </a:p>
          <a:p>
            <a:r>
              <a:rPr lang="en-US" dirty="0"/>
              <a:t>Two types: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semi_join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/>
              <a:t>keeps all observations in x that have a match in y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anti_join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/>
              <a:t>, drops all observations in x that have a match in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1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2.0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13" y="3905956"/>
            <a:ext cx="2531195" cy="171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066" y="4024891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6" y="3697112"/>
            <a:ext cx="1972732" cy="3277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3" y="607898"/>
            <a:ext cx="31425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semi_join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08" y="5967336"/>
            <a:ext cx="673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i="1" dirty="0">
                <a:solidFill>
                  <a:srgbClr val="0000FF"/>
                </a:solidFill>
              </a:rPr>
              <a:t>keeps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273872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08-23 12.1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66" y="4270026"/>
            <a:ext cx="2240071" cy="993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Anti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3897895"/>
            <a:ext cx="564445" cy="1591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1"/>
            <a:ext cx="1648177" cy="20078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3033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anti_join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6125" y="5622668"/>
            <a:ext cx="634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</a:rPr>
              <a:t>drops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170814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D5E472-9995-0A4D-B5FB-F592567D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Challenge 6.2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5BBE8-06D5-8243-A82D-02F059DD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relationship between minimum daily temperature and maximum daily electricity demand</a:t>
            </a:r>
          </a:p>
          <a:p>
            <a:r>
              <a:rPr lang="en-US" dirty="0"/>
              <a:t>Use three weather stations as examples: BELMULLET, DUBLIN AIPRORT and VALENTIA OBSERVATORY.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98874-10AB-E34A-9CCD-300E3C3D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E97CD9-B028-0448-B069-627279DA801B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7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Tidy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data tidying?</a:t>
            </a:r>
          </a:p>
          <a:p>
            <a:pPr lvl="1"/>
            <a:r>
              <a:rPr lang="en-US" dirty="0"/>
              <a:t>Structuring datasets to facilitate analysis</a:t>
            </a:r>
          </a:p>
          <a:p>
            <a:r>
              <a:rPr lang="en-US" dirty="0"/>
              <a:t>The tidy data standard is designed to:</a:t>
            </a:r>
          </a:p>
          <a:p>
            <a:pPr lvl="1"/>
            <a:r>
              <a:rPr lang="en-US" dirty="0"/>
              <a:t>Facilitate initial exploration and analysis of data</a:t>
            </a:r>
          </a:p>
          <a:p>
            <a:pPr lvl="1"/>
            <a:r>
              <a:rPr lang="en-US" dirty="0"/>
              <a:t>Simplify the development of data analysis tools that work well together</a:t>
            </a:r>
          </a:p>
          <a:p>
            <a:r>
              <a:rPr lang="en-US" dirty="0"/>
              <a:t>Principles closely related to relational algebra (</a:t>
            </a:r>
            <a:r>
              <a:rPr lang="en-US" dirty="0" err="1"/>
              <a:t>Codd</a:t>
            </a:r>
            <a:r>
              <a:rPr lang="en-US" dirty="0"/>
              <a:t> 1990)</a:t>
            </a:r>
          </a:p>
          <a:p>
            <a:r>
              <a:rPr lang="en-US" dirty="0"/>
              <a:t>Related packages: </a:t>
            </a:r>
            <a:r>
              <a:rPr lang="en-US" dirty="0" err="1"/>
              <a:t>tidyr</a:t>
            </a:r>
            <a:r>
              <a:rPr lang="en-US" dirty="0"/>
              <a:t>, ggplot2,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5" name="Picture 4" descr="data-science-explore.png">
            <a:extLst>
              <a:ext uri="{FF2B5EF4-FFF2-40B4-BE49-F238E27FC236}">
                <a16:creationId xmlns:a16="http://schemas.microsoft.com/office/drawing/2014/main" id="{8B5520BE-7776-A44B-92BD-70C9CB65B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7269"/>
            <a:ext cx="5528705" cy="20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tidy data? (Wickham et al. p150)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 to picking one consistent way of storing data. Easier to learn tools that work with tidy data because they have a underlying uniformity</a:t>
            </a:r>
          </a:p>
          <a:p>
            <a:r>
              <a:rPr lang="en-US" dirty="0"/>
              <a:t>Specific advantage to placing variables in columns because it allows R’s </a:t>
            </a:r>
            <a:r>
              <a:rPr lang="en-US" dirty="0" err="1"/>
              <a:t>vectorised</a:t>
            </a:r>
            <a:r>
              <a:rPr lang="en-US" dirty="0"/>
              <a:t> functions to shine.</a:t>
            </a:r>
          </a:p>
          <a:p>
            <a:r>
              <a:rPr lang="en-US" dirty="0" err="1"/>
              <a:t>dplyr</a:t>
            </a:r>
            <a:r>
              <a:rPr lang="en-US" dirty="0"/>
              <a:t>, ggplot2 designed to work with tidy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93693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b="1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b="1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Modelling 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a Tidy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variable must have its own column</a:t>
            </a:r>
          </a:p>
          <a:p>
            <a:r>
              <a:rPr lang="en-US" dirty="0"/>
              <a:t>Each observation must have its own row</a:t>
            </a:r>
          </a:p>
          <a:p>
            <a:r>
              <a:rPr lang="en-US" dirty="0"/>
              <a:t>Each value must have its own cell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038600" cy="2125133"/>
          </a:xfrm>
        </p:spPr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Put every dataset in a </a:t>
            </a:r>
            <a:r>
              <a:rPr lang="en-US" i="1" dirty="0" err="1">
                <a:solidFill>
                  <a:srgbClr val="0000FF"/>
                </a:solidFill>
              </a:rPr>
              <a:t>tibble</a:t>
            </a:r>
            <a:endParaRPr lang="en-US" i="1" dirty="0">
              <a:solidFill>
                <a:srgbClr val="0000FF"/>
              </a:solidFill>
            </a:endParaRPr>
          </a:p>
          <a:p>
            <a:r>
              <a:rPr lang="en-US" i="1" dirty="0">
                <a:solidFill>
                  <a:srgbClr val="0000FF"/>
                </a:solidFill>
              </a:rPr>
              <a:t>Put each variable in a column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2200" y="5818387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5714624" y="3873302"/>
            <a:ext cx="4953377" cy="16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1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R – untidy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7AF4425-BAFA-F442-942E-70F9628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59031"/>
            <a:ext cx="9569116" cy="41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7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the variables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9286" y="2330649"/>
            <a:ext cx="3056467" cy="1489324"/>
          </a:xfrm>
        </p:spPr>
        <p:txBody>
          <a:bodyPr>
            <a:normAutofit/>
          </a:bodyPr>
          <a:lstStyle/>
          <a:p>
            <a:r>
              <a:rPr lang="en-US" dirty="0"/>
              <a:t>Student</a:t>
            </a:r>
          </a:p>
          <a:p>
            <a:r>
              <a:rPr lang="en-US" dirty="0"/>
              <a:t>Subject </a:t>
            </a:r>
          </a:p>
          <a:p>
            <a:r>
              <a:rPr lang="en-US" dirty="0"/>
              <a:t>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78" y="5962112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151087" y="3975747"/>
            <a:ext cx="4953377" cy="162594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FC9EE7-204E-C244-9D98-B3D67CAB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049" y="1423858"/>
            <a:ext cx="6038665" cy="26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7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DD9B644-303C-C648-8AF9-DEF3DB2CB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8143F8-60A6-2540-B04D-E4F93CBA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2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tidyr</a:t>
            </a:r>
            <a:r>
              <a:rPr lang="en-US" dirty="0"/>
              <a:t> package – sample functions of data tidying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pivot_longer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multiple columns, and gathers them into key-value pairs: it makes “wide” data longer</a:t>
            </a:r>
          </a:p>
          <a:p>
            <a:r>
              <a:rPr lang="en-US" b="1" dirty="0" err="1">
                <a:solidFill>
                  <a:srgbClr val="0000FF"/>
                </a:solidFill>
              </a:rPr>
              <a:t>pivot_wider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two columns (key and value) and spreads into multiple columns, it makes long data wider</a:t>
            </a:r>
          </a:p>
          <a:p>
            <a:r>
              <a:rPr lang="en-US" b="1" dirty="0">
                <a:solidFill>
                  <a:srgbClr val="0000FF"/>
                </a:solidFill>
              </a:rPr>
              <a:t>separate() </a:t>
            </a:r>
            <a:r>
              <a:rPr lang="en-US" dirty="0"/>
              <a:t>splits a single column into multiple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4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5785-170A-C24A-869B-EB94691B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pivot_longer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FE8C0-3F1C-8A4D-B3E9-1650675F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A1B0CE-22AE-A54B-A251-B4B4B170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2" y="1316235"/>
            <a:ext cx="7555865" cy="496940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33DF42-855C-C941-A777-939E8C73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524" y="1726918"/>
            <a:ext cx="7133724" cy="3404163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B64B7B-8958-224F-8A5E-42196AF5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859" y="5131081"/>
            <a:ext cx="7353141" cy="9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2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7CE1-E13F-BB49-891F-792F8BD6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54D4-7C4F-0440-B57C-6BD64914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2D80D7F-DD43-CC40-9CCA-2A99E995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AC54F88-7EDA-5545-86C0-32F8818F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1E65B9F-2091-684C-8411-8FAAE998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5EE478B-29CD-4A43-A452-FD8DE4F2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" y="1253870"/>
            <a:ext cx="7120136" cy="311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C3321-9B6D-064E-8650-30DD94AD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r>
              <a:rPr lang="en-US" dirty="0"/>
              <a:t>() Function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6A10-D014-2147-A9E9-927767B1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0F9BE-C8A2-F54A-86AA-1FF72587D881}"/>
              </a:ext>
            </a:extLst>
          </p:cNvPr>
          <p:cNvSpPr/>
          <p:nvPr/>
        </p:nvSpPr>
        <p:spPr>
          <a:xfrm>
            <a:off x="1118716" y="2061031"/>
            <a:ext cx="6008972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D9CDC-D456-CC43-81AD-B9199A90F0D3}"/>
              </a:ext>
            </a:extLst>
          </p:cNvPr>
          <p:cNvSpPr/>
          <p:nvPr/>
        </p:nvSpPr>
        <p:spPr>
          <a:xfrm rot="5400000">
            <a:off x="9252431" y="2817164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70F98-85C3-EA4D-BC75-58B3B19C0831}"/>
              </a:ext>
            </a:extLst>
          </p:cNvPr>
          <p:cNvSpPr/>
          <p:nvPr/>
        </p:nvSpPr>
        <p:spPr>
          <a:xfrm>
            <a:off x="1077634" y="1608796"/>
            <a:ext cx="6050054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5327E5-8F07-7F4B-B0E2-A0B852F34519}"/>
              </a:ext>
            </a:extLst>
          </p:cNvPr>
          <p:cNvSpPr/>
          <p:nvPr/>
        </p:nvSpPr>
        <p:spPr>
          <a:xfrm rot="5400000">
            <a:off x="8326815" y="2860468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C0BCCF-5C47-9549-B861-9AA3A64E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43" y="4563295"/>
            <a:ext cx="5791868" cy="18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2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870-EEC2-1544-B04E-38927615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Supports data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5B4F8-DDF8-FF49-A4E9-3CF37A65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81391-452B-BB49-9530-C856BB3D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8" y="1417638"/>
            <a:ext cx="9990221" cy="4900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1D2E5-2CA3-9842-A22F-29433D2A15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981199" y="5236712"/>
            <a:ext cx="7916779" cy="5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7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30A40-B4B5-2B46-AB47-BE4FC10B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7EF98-7E8E-1640-A35D-DE0D6F49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1476128"/>
            <a:ext cx="11430000" cy="4931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E4CC-7486-BA44-B1A9-E2C58CD82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" y="450380"/>
            <a:ext cx="12103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Relational data in </a:t>
            </a:r>
            <a:r>
              <a:rPr lang="en-US" dirty="0" err="1"/>
              <a:t>dplyr</a:t>
            </a:r>
            <a:endParaRPr lang="en-US" dirty="0"/>
          </a:p>
          <a:p>
            <a:r>
              <a:rPr lang="en-US" dirty="0"/>
              <a:t>Mutating joins</a:t>
            </a:r>
          </a:p>
          <a:p>
            <a:r>
              <a:rPr lang="en-US" dirty="0"/>
              <a:t>Filtering joins</a:t>
            </a:r>
          </a:p>
          <a:p>
            <a:r>
              <a:rPr lang="en-US" dirty="0" err="1"/>
              <a:t>tidyr</a:t>
            </a:r>
            <a:r>
              <a:rPr lang="en-US" dirty="0"/>
              <a:t> overview</a:t>
            </a:r>
          </a:p>
          <a:p>
            <a:pPr lvl="1"/>
            <a:r>
              <a:rPr lang="en-US" dirty="0" err="1"/>
              <a:t>pivot_longer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pivot_wider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separate()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89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3B521-758A-6242-8874-D438531B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1" y="2760182"/>
            <a:ext cx="7222312" cy="354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6.3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983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Transform the census data to tidy format and create the following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D3CD3CA-5472-6847-A022-635ADFB909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960628" y="3080451"/>
            <a:ext cx="4270744" cy="25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2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6A6A-1263-E045-A6CE-C1F47BA0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pivot_wider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8BF9D-AA71-BE4B-90FA-5A3F013F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D4ABDA-1BD6-FC48-B5D4-24C14D01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76910"/>
            <a:ext cx="9026358" cy="52892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B57272-19ED-6146-A58D-0D277F81B9CC}"/>
              </a:ext>
            </a:extLst>
          </p:cNvPr>
          <p:cNvSpPr/>
          <p:nvPr/>
        </p:nvSpPr>
        <p:spPr>
          <a:xfrm>
            <a:off x="5972922" y="1950578"/>
            <a:ext cx="53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https://tidyr.tidyverse.org/reference/pivot_wider.html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59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C0C8-5DDE-8046-AB17-5552071D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10727E-0F67-5A4A-A6DB-A87CF40B4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49" y="1999733"/>
            <a:ext cx="7815647" cy="341623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71518DE-5F1E-7845-AF7E-06BDC2F0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83" y="142990"/>
            <a:ext cx="7369008" cy="156549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4FE7ED9-2BD1-E542-84F5-ED085B8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61" y="1708485"/>
            <a:ext cx="3652424" cy="40878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052C67-25E6-9E46-914B-D6D8E0359F38}"/>
              </a:ext>
            </a:extLst>
          </p:cNvPr>
          <p:cNvSpPr/>
          <p:nvPr/>
        </p:nvSpPr>
        <p:spPr>
          <a:xfrm>
            <a:off x="5570067" y="2867145"/>
            <a:ext cx="6374790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5E3326-C875-F840-AADC-80236D771109}"/>
              </a:ext>
            </a:extLst>
          </p:cNvPr>
          <p:cNvSpPr/>
          <p:nvPr/>
        </p:nvSpPr>
        <p:spPr>
          <a:xfrm rot="5400000">
            <a:off x="1600347" y="3427852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D50A1-F4AC-094B-92DB-088549C5C668}"/>
              </a:ext>
            </a:extLst>
          </p:cNvPr>
          <p:cNvSpPr/>
          <p:nvPr/>
        </p:nvSpPr>
        <p:spPr>
          <a:xfrm>
            <a:off x="5528984" y="2451006"/>
            <a:ext cx="6418373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AACD6-3A79-DC4A-B8AA-E41480BBD6A5}"/>
              </a:ext>
            </a:extLst>
          </p:cNvPr>
          <p:cNvSpPr/>
          <p:nvPr/>
        </p:nvSpPr>
        <p:spPr>
          <a:xfrm rot="5400000">
            <a:off x="674731" y="3471156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8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separate()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pulls apart one column into multiple columns</a:t>
            </a:r>
          </a:p>
          <a:p>
            <a:r>
              <a:rPr lang="en-US" dirty="0"/>
              <a:t>It splits the information based on finding a non-alphanumeric character</a:t>
            </a:r>
          </a:p>
          <a:p>
            <a:r>
              <a:rPr lang="en-US" dirty="0"/>
              <a:t>Separator can be defined (</a:t>
            </a:r>
            <a:r>
              <a:rPr lang="en-US" dirty="0" err="1"/>
              <a:t>sep</a:t>
            </a:r>
            <a:r>
              <a:rPr lang="en-US" dirty="0"/>
              <a:t>=“/”)</a:t>
            </a:r>
          </a:p>
          <a:p>
            <a:r>
              <a:rPr lang="en-US" dirty="0"/>
              <a:t>A converter can find best type for the result, if needed.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Screenshot 2017-06-23 12.09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68" y="2283170"/>
            <a:ext cx="4246033" cy="26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0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Screenshot 2017-06-23 12.5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4" y="2758012"/>
            <a:ext cx="6014156" cy="3576466"/>
          </a:xfrm>
          <a:prstGeom prst="rect">
            <a:avLst/>
          </a:prstGeom>
        </p:spPr>
      </p:pic>
      <p:pic>
        <p:nvPicPr>
          <p:cNvPr id="4" name="Picture 3" descr="Screenshot 2016-10-13 08.5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638"/>
            <a:ext cx="9144000" cy="22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4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(1) Relational Data with </a:t>
            </a:r>
            <a:r>
              <a:rPr lang="en-US" b="1" dirty="0" err="1">
                <a:solidFill>
                  <a:srgbClr val="0000FF"/>
                </a:solidFill>
              </a:rPr>
              <a:t>dplyr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Typically, data analysis involves many tables of data that must be combined to answer questions</a:t>
            </a:r>
          </a:p>
          <a:p>
            <a:r>
              <a:rPr lang="en-US" dirty="0"/>
              <a:t>Collectively, multiple tables of data are called </a:t>
            </a:r>
            <a:r>
              <a:rPr lang="en-US" i="1" dirty="0"/>
              <a:t>relational data</a:t>
            </a:r>
            <a:endParaRPr lang="en-US" dirty="0"/>
          </a:p>
          <a:p>
            <a:r>
              <a:rPr lang="en-US" dirty="0"/>
              <a:t>Relations are always defined between a pair of tables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Screenshot 2017-08-16 07.2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1600200"/>
            <a:ext cx="2215890" cy="1998258"/>
          </a:xfrm>
          <a:prstGeom prst="rect">
            <a:avLst/>
          </a:prstGeom>
        </p:spPr>
      </p:pic>
      <p:pic>
        <p:nvPicPr>
          <p:cNvPr id="9" name="Picture 8" descr="Screenshot 2017-08-16 07.22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4051300"/>
            <a:ext cx="2215890" cy="19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3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variables used to connect each pair of tables are called keys</a:t>
            </a:r>
          </a:p>
          <a:p>
            <a:r>
              <a:rPr lang="en-US" b="1" dirty="0">
                <a:solidFill>
                  <a:srgbClr val="0000FF"/>
                </a:solidFill>
              </a:rPr>
              <a:t>A key is a variable (or set of variables) that uniquely identifies an observation</a:t>
            </a:r>
          </a:p>
          <a:p>
            <a:r>
              <a:rPr lang="en-US" dirty="0"/>
              <a:t>There are two types of keys: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primary key </a:t>
            </a:r>
            <a:r>
              <a:rPr lang="en-US" dirty="0"/>
              <a:t>uniquely identifies an observation in its own table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foreign key </a:t>
            </a:r>
            <a:r>
              <a:rPr lang="en-US" dirty="0"/>
              <a:t>uniquely identifies an observation in another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7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Mutating Joins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combine variables from two tables</a:t>
            </a:r>
          </a:p>
          <a:p>
            <a:r>
              <a:rPr lang="en-US" dirty="0"/>
              <a:t>First matches observations by their keys, and then copies across variables from one table to another</a:t>
            </a:r>
          </a:p>
          <a:p>
            <a:r>
              <a:rPr lang="en-US" dirty="0"/>
              <a:t>Similar to mutate(), the join functions add variables to the 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Join: </a:t>
            </a:r>
          </a:p>
          <a:p>
            <a:pPr lvl="1"/>
            <a:r>
              <a:rPr lang="en-US" dirty="0"/>
              <a:t>matches pairs of observations when their keys are equal</a:t>
            </a:r>
          </a:p>
          <a:p>
            <a:pPr lvl="1"/>
            <a:r>
              <a:rPr lang="en-US" dirty="0"/>
              <a:t>Unmatched rows are not included in the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shot 2017-08-16 08.2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5821">
            <a:off x="1984020" y="4504186"/>
            <a:ext cx="1409700" cy="1257300"/>
          </a:xfrm>
          <a:prstGeom prst="rect">
            <a:avLst/>
          </a:prstGeom>
        </p:spPr>
      </p:pic>
      <p:pic>
        <p:nvPicPr>
          <p:cNvPr id="6" name="Picture 5" descr="Screenshot 2017-08-16 08.2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4512734"/>
            <a:ext cx="2108200" cy="952500"/>
          </a:xfrm>
          <a:prstGeom prst="rect">
            <a:avLst/>
          </a:prstGeom>
        </p:spPr>
      </p:pic>
      <p:pic>
        <p:nvPicPr>
          <p:cNvPr id="7" name="Picture 6" descr="Screenshot 2017-08-16 07.22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24">
            <a:off x="4702797" y="4494781"/>
            <a:ext cx="1450904" cy="1259998"/>
          </a:xfrm>
          <a:prstGeom prst="rect">
            <a:avLst/>
          </a:prstGeom>
        </p:spPr>
      </p:pic>
      <p:sp>
        <p:nvSpPr>
          <p:cNvPr id="8" name="Oval 7"/>
          <p:cNvSpPr>
            <a:spLocks noChangeAspect="1"/>
          </p:cNvSpPr>
          <p:nvPr/>
        </p:nvSpPr>
        <p:spPr>
          <a:xfrm>
            <a:off x="3949701" y="4006277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8" idx="3"/>
          </p:cNvCxnSpPr>
          <p:nvPr/>
        </p:nvCxnSpPr>
        <p:spPr>
          <a:xfrm flipH="1">
            <a:off x="3118557" y="4176608"/>
            <a:ext cx="86036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5"/>
          </p:cNvCxnSpPr>
          <p:nvPr/>
        </p:nvCxnSpPr>
        <p:spPr>
          <a:xfrm>
            <a:off x="4120031" y="4176608"/>
            <a:ext cx="81885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013222" y="4642556"/>
            <a:ext cx="931334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949701" y="4398278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1" idx="3"/>
          </p:cNvCxnSpPr>
          <p:nvPr/>
        </p:nvCxnSpPr>
        <p:spPr>
          <a:xfrm flipH="1">
            <a:off x="3270959" y="4568608"/>
            <a:ext cx="707967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5"/>
          </p:cNvCxnSpPr>
          <p:nvPr/>
        </p:nvCxnSpPr>
        <p:spPr>
          <a:xfrm>
            <a:off x="4120032" y="4568608"/>
            <a:ext cx="635413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3222" y="5829009"/>
            <a:ext cx="32069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inner_join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426678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outer join keeps observations that appear in at least one of the tables. There are three types of outer joins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left join </a:t>
            </a:r>
            <a:r>
              <a:rPr lang="en-US" dirty="0"/>
              <a:t>keeps all observations in x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right join </a:t>
            </a:r>
            <a:r>
              <a:rPr lang="en-US" dirty="0"/>
              <a:t>keeps all observations in y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full join </a:t>
            </a:r>
            <a:r>
              <a:rPr lang="en-US" dirty="0"/>
              <a:t>keeps all observations in x and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6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9" name="Picture 8" descr="Screenshot 2017-08-23 10.06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21" y="4231924"/>
            <a:ext cx="308571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4434113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2"/>
            <a:ext cx="1648177" cy="73700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296577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left_join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39961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18557</TotalTime>
  <Words>989</Words>
  <Application>Microsoft Macintosh PowerPoint</Application>
  <PresentationFormat>Widescreen</PresentationFormat>
  <Paragraphs>188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Topic 6: Data Transformation with dplyr – Part 2 </vt:lpstr>
      <vt:lpstr>Course Overview</vt:lpstr>
      <vt:lpstr>Lecture Overview</vt:lpstr>
      <vt:lpstr>(1) Relational Data with dplyr</vt:lpstr>
      <vt:lpstr>Keys</vt:lpstr>
      <vt:lpstr>(2) Mutating Joins</vt:lpstr>
      <vt:lpstr>Join Types</vt:lpstr>
      <vt:lpstr>Outer Joins</vt:lpstr>
      <vt:lpstr>Left Join</vt:lpstr>
      <vt:lpstr>Right Join</vt:lpstr>
      <vt:lpstr>Full Join</vt:lpstr>
      <vt:lpstr>Aimsir17 – common keys</vt:lpstr>
      <vt:lpstr>Challenge 6.1 – left_join</vt:lpstr>
      <vt:lpstr>(3) Filtering Joins</vt:lpstr>
      <vt:lpstr>Semi Join</vt:lpstr>
      <vt:lpstr>Anti Join</vt:lpstr>
      <vt:lpstr>Challenge 6.2</vt:lpstr>
      <vt:lpstr>(4) Tidy Data - Overview</vt:lpstr>
      <vt:lpstr>Why tidy data? (Wickham et al. p150)</vt:lpstr>
      <vt:lpstr>Rules for a Tidy Dataset</vt:lpstr>
      <vt:lpstr>Example in R – untidy data</vt:lpstr>
      <vt:lpstr>Identify the variables</vt:lpstr>
      <vt:lpstr>The goal…</vt:lpstr>
      <vt:lpstr>tidyr package – sample functions of data tidying</vt:lpstr>
      <vt:lpstr>pivot_longer()</vt:lpstr>
      <vt:lpstr>For example…</vt:lpstr>
      <vt:lpstr>pivot_longer() Function call</vt:lpstr>
      <vt:lpstr>Tidy data Supports data exploration</vt:lpstr>
      <vt:lpstr>PowerPoint Presentation</vt:lpstr>
      <vt:lpstr>Challenge 6.3</vt:lpstr>
      <vt:lpstr>pivot_wider()</vt:lpstr>
      <vt:lpstr>PowerPoint Presentation</vt:lpstr>
      <vt:lpstr>separate()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471</cp:revision>
  <cp:lastPrinted>2020-11-24T11:26:30Z</cp:lastPrinted>
  <dcterms:created xsi:type="dcterms:W3CDTF">2016-06-27T07:49:28Z</dcterms:created>
  <dcterms:modified xsi:type="dcterms:W3CDTF">2020-12-26T12:31:04Z</dcterms:modified>
</cp:coreProperties>
</file>